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600" r:id="rId2"/>
    <p:sldId id="829" r:id="rId3"/>
    <p:sldId id="830" r:id="rId4"/>
    <p:sldId id="831" r:id="rId5"/>
    <p:sldId id="832" r:id="rId6"/>
    <p:sldId id="838" r:id="rId7"/>
    <p:sldId id="836" r:id="rId8"/>
    <p:sldId id="833" r:id="rId9"/>
    <p:sldId id="834" r:id="rId10"/>
    <p:sldId id="835" r:id="rId11"/>
    <p:sldId id="837" r:id="rId12"/>
    <p:sldId id="840" r:id="rId13"/>
    <p:sldId id="841" r:id="rId14"/>
    <p:sldId id="842" r:id="rId15"/>
    <p:sldId id="843" r:id="rId16"/>
    <p:sldId id="839" r:id="rId17"/>
    <p:sldId id="844" r:id="rId18"/>
    <p:sldId id="845" r:id="rId19"/>
    <p:sldId id="847" r:id="rId20"/>
    <p:sldId id="846" r:id="rId21"/>
    <p:sldId id="848" r:id="rId22"/>
    <p:sldId id="849" r:id="rId23"/>
    <p:sldId id="860" r:id="rId24"/>
    <p:sldId id="850" r:id="rId25"/>
    <p:sldId id="859" r:id="rId26"/>
    <p:sldId id="851" r:id="rId27"/>
    <p:sldId id="852" r:id="rId28"/>
    <p:sldId id="853" r:id="rId29"/>
    <p:sldId id="854" r:id="rId30"/>
    <p:sldId id="855" r:id="rId31"/>
    <p:sldId id="885" r:id="rId32"/>
    <p:sldId id="886" r:id="rId33"/>
    <p:sldId id="856" r:id="rId34"/>
    <p:sldId id="857" r:id="rId35"/>
    <p:sldId id="858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868" r:id="rId44"/>
    <p:sldId id="869" r:id="rId45"/>
    <p:sldId id="870" r:id="rId46"/>
    <p:sldId id="871" r:id="rId47"/>
    <p:sldId id="872" r:id="rId48"/>
    <p:sldId id="873" r:id="rId49"/>
    <p:sldId id="874" r:id="rId50"/>
    <p:sldId id="875" r:id="rId51"/>
    <p:sldId id="876" r:id="rId52"/>
    <p:sldId id="877" r:id="rId53"/>
    <p:sldId id="878" r:id="rId54"/>
    <p:sldId id="879" r:id="rId55"/>
    <p:sldId id="880" r:id="rId56"/>
    <p:sldId id="881" r:id="rId57"/>
    <p:sldId id="882" r:id="rId58"/>
    <p:sldId id="884" r:id="rId59"/>
    <p:sldId id="910" r:id="rId60"/>
    <p:sldId id="911" r:id="rId61"/>
    <p:sldId id="912" r:id="rId62"/>
    <p:sldId id="913" r:id="rId63"/>
    <p:sldId id="914" r:id="rId64"/>
    <p:sldId id="887" r:id="rId65"/>
    <p:sldId id="888" r:id="rId66"/>
    <p:sldId id="889" r:id="rId67"/>
    <p:sldId id="890" r:id="rId68"/>
    <p:sldId id="891" r:id="rId69"/>
    <p:sldId id="892" r:id="rId70"/>
    <p:sldId id="893" r:id="rId71"/>
    <p:sldId id="894" r:id="rId72"/>
    <p:sldId id="895" r:id="rId73"/>
    <p:sldId id="896" r:id="rId74"/>
    <p:sldId id="897" r:id="rId75"/>
    <p:sldId id="898" r:id="rId76"/>
    <p:sldId id="899" r:id="rId77"/>
    <p:sldId id="900" r:id="rId78"/>
    <p:sldId id="901" r:id="rId79"/>
    <p:sldId id="905" r:id="rId80"/>
    <p:sldId id="902" r:id="rId81"/>
    <p:sldId id="903" r:id="rId82"/>
    <p:sldId id="904" r:id="rId83"/>
    <p:sldId id="907" r:id="rId84"/>
    <p:sldId id="906" r:id="rId85"/>
    <p:sldId id="908" r:id="rId86"/>
    <p:sldId id="909" r:id="rId87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2790" autoAdjust="0"/>
  </p:normalViewPr>
  <p:slideViewPr>
    <p:cSldViewPr>
      <p:cViewPr varScale="1">
        <p:scale>
          <a:sx n="124" d="100"/>
          <a:sy n="124" d="100"/>
        </p:scale>
        <p:origin x="92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9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6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7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8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1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23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0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1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1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0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09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93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1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1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9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6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7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5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94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95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0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08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10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59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5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6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9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2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977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4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5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7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8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5/10/2023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.yahoo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thilya.tw/2018/11/26/what-happens-when-you-type-an-url-in-the-browser-and-press-enter/#%E4%BA%8C%E3%80%81%E7%B6%B2%E8%B7%AF%E9%80%A3%E7%B7%9A" TargetMode="External"/><Relationship Id="rId7" Type="http://schemas.openxmlformats.org/officeDocument/2006/relationships/hyperlink" Target="https://www.cythilya.tw/2018/11/26/what-happens-when-you-type-an-url-in-the-browser-and-press-enter/#%E5%85%AD%E5%85%B6%E5%AE%8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ythilya.tw/2018/11/26/what-happens-when-you-type-an-url-in-the-browser-and-press-enter/#%E4%BA%94%E7%80%8F%E8%A6%BD%E5%99%A8%E8%A7%A3%E6%9E%90%E8%88%87%E6%B8%B2%E6%9F%93%E9%A0%81%E9%9D%A2" TargetMode="External"/><Relationship Id="rId5" Type="http://schemas.openxmlformats.org/officeDocument/2006/relationships/hyperlink" Target="https://www.cythilya.tw/2018/11/26/what-happens-when-you-type-an-url-in-the-browser-and-press-enter/#%E5%9B%9Bhttp-%E5%BF%AB%E5%8F%96" TargetMode="External"/><Relationship Id="rId4" Type="http://schemas.openxmlformats.org/officeDocument/2006/relationships/hyperlink" Target="https://www.cythilya.tw/2018/11/26/what-happens-when-you-type-an-url-in-the-browser-and-press-enter/#%E4%B8%89%E4%BC%BA%E6%9C%8D%E5%99%A8%E8%99%95%E7%90%86%E8%AB%8B%E6%B1%82%E4%B8%A6%E8%BF%94%E5%9B%9E-http-%E5%9B%9E%E6%87%89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上學期網路爬蟲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53894" y="171787"/>
            <a:ext cx="7239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在實體機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/VM/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容器中執行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A6C43-1A9B-0939-E56D-7598C8CE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8190106" cy="50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93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1892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必須連上網際網路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4E58D0-D587-ABF0-6BE4-CDB55B06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7996237" cy="4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368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74609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必須有一個域名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2EECB-AABA-5F51-F230-E712D98B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5043"/>
            <a:ext cx="7181850" cy="53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02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74609"/>
            <a:ext cx="66661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或是有一個網路編號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(IP)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B1DFB6-5565-DD5F-1796-79144B3D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3" y="1448807"/>
            <a:ext cx="69988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30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52400"/>
            <a:ext cx="71995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可以有不同域名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1D6E5E-9670-CEA6-4A92-4BF27CC9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03" y="1676400"/>
            <a:ext cx="6896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11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58674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網站中的元素是什麼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990566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52400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網站中的元素是什麼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208782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協定類型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:[//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伺服器位址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[: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埠號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]][/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資源層級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UNIX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[?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][#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ID]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solidFill>
                  <a:srgbClr val="BF616A"/>
                </a:solidFill>
                <a:effectLst/>
                <a:latin typeface="Menlo"/>
              </a:rPr>
              <a:t>https://www.sample.com/main/page/index.html?keyword=abc&amp;happy=abc#heading-1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822768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–o index.html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https://tw.yahoo.com/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用瀏覽器打開此檔案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45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64445F-05B3-53D2-F021-0B0EF3DD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23925"/>
            <a:ext cx="7839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70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F7E392-2359-0B3C-7C98-BFEED413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848600" cy="58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3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什麼是網站？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網站在什麼地方？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網站中的元素是什麼？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瀏覽器的角色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的工作原理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什麼是網路爬蟲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不同的資料格式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基本環境安裝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(python,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VS.Code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的安裝及設定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29000" y="228600"/>
            <a:ext cx="2686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每一次對網站上資源的存取，都是要求一個檔案下載回使用者電腦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檔案就是一般電腦上的檔案，放在網站上，網站就是一台伺服器，也是另一台電腦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就是單純電腦和電腦之間的檔案互傳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4610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460D2C-4963-C060-2FD8-3FED50CA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34400" cy="47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859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29337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瀏覽器的角色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437836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：瀏覽器功能，例如：網址列、書籤、送出網路請求等。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：渲染網頁檔案。基本上每個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擁有自己獨立運作的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，每個 </a:t>
            </a:r>
            <a:r>
              <a:rPr lang="en-US" altLang="zh-TW" sz="3200" b="0" i="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iframe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也是由個別的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來負責執行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8532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處理下載回來的檔案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向網站發送請求，接收請求，並下載檔案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網站下載回來的檔案都有固定的種類，如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靜態的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，影像，互動的元件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解析成可供人類閱讀的樣式，並適當渲染其中的元件，如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文字，樣式、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影像、聲音、影片等多媒體資料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提供一個平台讓使用者和遠端的網站互動，如表單填寫並上傳回網站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提供一個執行平台給下載回來，且相容的程式碼運行，如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59847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某些情況下多個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會合用一個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，如多個空白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、記憶體不足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：控制網頁所用的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flash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：處理跨核心的工作與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圖形繪製。</a:t>
            </a:r>
          </a:p>
        </p:txBody>
      </p:sp>
    </p:spTree>
    <p:extLst>
      <p:ext uri="{BB962C8B-B14F-4D97-AF65-F5344CB8AC3E}">
        <p14:creationId xmlns:p14="http://schemas.microsoft.com/office/powerpoint/2010/main" val="39521739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304800"/>
            <a:ext cx="304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實例演示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Chrome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擴充功能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試著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cookies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等元件，看網頁變成什麼樣子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7511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7ADEA7-451A-5D60-A4F2-7827C99D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9144000" cy="5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9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1D75E2-D842-E2F1-7ECA-D7870EE0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661987"/>
            <a:ext cx="89725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81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2D0125-6402-8CD4-E9E2-9EC82E79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790575"/>
            <a:ext cx="8639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6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9718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什麼是網站？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94294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FF3AF8-47EA-34D1-C61C-4C9EAD6A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91"/>
            <a:ext cx="9144000" cy="52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99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9D6FC1-5605-8F07-6C10-75C6CB95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985962"/>
            <a:ext cx="79914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46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ndering flow">
            <a:extLst>
              <a:ext uri="{FF2B5EF4-FFF2-40B4-BE49-F238E27FC236}">
                <a16:creationId xmlns:a16="http://schemas.microsoft.com/office/drawing/2014/main" id="{4B7571D2-D4F8-1883-2EC8-CCCF292C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2264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338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33600" y="29718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的工作原理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209976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當你打開瀏覽器，在網址列輸入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www.google.com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時，會發生什麼事？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F97CA6-10D4-91B8-8167-5BC0A55D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10" y="2961383"/>
            <a:ext cx="483302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499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瀏覽器是多處理程序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(process)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開啟一個應用程式時，會由一個以上的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聯合運作來完成任務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工作切分給其下的執行緒（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thread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）來協助運作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間利用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IPC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inter-process communication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）的方式來溝通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76745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網路連線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伺服器處理請求並返回 </a:t>
            </a: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回應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快取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瀏覽器解析與渲染頁面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其它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20921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0E11D4-081E-2F4B-8488-2443658A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19200"/>
            <a:ext cx="853660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114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774883-20E7-6C1A-78DB-FCAD8DB3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3667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45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3353B7E-F74C-CA07-1C41-0BC1C644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1625"/>
            <a:ext cx="7772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3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0631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你覺得網站的樣子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47BB82E-40D3-17CD-5493-000114D0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7" y="1341863"/>
            <a:ext cx="7968885" cy="51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9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8711CD-6C5E-7C5E-B1D7-38F25607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38200"/>
            <a:ext cx="7429500" cy="2095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6CC0F9-AEF1-B553-820C-1518B2FB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67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53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3FCE9DE-9A8D-B0AF-A636-02597607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095375"/>
            <a:ext cx="7658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06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720742-B46C-E849-C102-209E3BF7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66812"/>
            <a:ext cx="7658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22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52A60D2-342A-D803-5B00-38B73A7A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38150"/>
            <a:ext cx="87820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4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3E6537-FAAE-09F1-312A-0EB971F3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42875"/>
            <a:ext cx="8296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64A4BE-D052-F8E0-7873-5FE37DB5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27768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651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4BDBB8-3F7F-31D1-06A6-CB75DDBF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214437"/>
            <a:ext cx="6981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98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F203FD-EF95-AD2A-4AA5-58FF7BFC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447675"/>
            <a:ext cx="84105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44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C86C5E-34D0-112A-7071-2564039E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928812"/>
            <a:ext cx="5295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810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46D86B-05B4-DC4A-F234-00CFF825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85800"/>
            <a:ext cx="7972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40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8CB131-0CF7-417A-0CEF-045F17E3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155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3CEFB3-5B30-4F8C-3F8C-76610823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104900"/>
            <a:ext cx="7105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545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64AE25-E124-B11E-592D-34FB4EA3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534400" cy="5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709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BDA3BBA-23C3-95E9-AA98-891B2022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107"/>
            <a:ext cx="9144000" cy="36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830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803A64-5023-6A6D-0FDA-23E1E12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3" y="1371600"/>
            <a:ext cx="852309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608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F659A3-1858-CB70-46BA-C68E68AA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276350"/>
            <a:ext cx="9001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57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3622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什麼是網路爬蟲？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55993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將需要的資源檔下載回來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利用程式將瀏覽器取代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將需要的資源下載回來後，再從中提取其中我們想要的資料，如特定文字、影像，多媒體內容等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通常是針對某個規則來爬取，例如某個網站中的什麼資料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爬回來的資料都是無用的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最重要的是後續的資料清理、儲存、索引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27554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搜尋引擎公司會想辦法爬取全世界所有的網站資源，並且存在自己的電腦中，這種工作量太大，並且對我們來說沒用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一般我們使用「爬蟲」會針對特定網站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操作時，伺服器不一定知道是瀏覽器在下載資料還是爬蟲在下載資料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伺服器有時會禁止爬蟲下載，稱之為「反爬蟲」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破解「反爬蟲」的技術稱為「反反爬蟲」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4514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首先指定一個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給爬蟲程式，稱為種子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爬蟲程式將這個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所代表頁面中的資料下載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更重要的是把這個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中所有其它的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都找出來，並且再找出下一層，利用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recursive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的方式把所有的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都儲存下來，稱之為「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crawl 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然後再從這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中將所有的資料都下載回來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09499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2152DD-EF7B-7652-1B6A-44BA8678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717481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76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09600" y="12954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https://tw.yahoo.com/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D1061B-6C7D-48FC-32F7-CC3EA99E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7" y="2286000"/>
            <a:ext cx="8883573" cy="39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341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DDE839-0617-128F-23E2-74ED5AB7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185987"/>
            <a:ext cx="75914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569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1F09296-8CFA-F845-A64C-1CB210A0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681287"/>
            <a:ext cx="7534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97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320CA5-6355-0BCE-6161-E1336953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05050"/>
            <a:ext cx="7410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61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2628-5B87-40F9-495C-E1A5AC23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052637"/>
            <a:ext cx="76390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004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461716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絕大部分網站非靜態頁面，主要是動態載入資料庫中的資料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網站的目的是提供資料，但主要對象是人類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HTML&amp;CSS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的目的是方便人類觀看，主是一種「資料」的表現層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資料表現層有很多類型，如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txt,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xml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網路爬蟲是程式，通常不需要有表現層，方便網路資料交換即可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最常用的伺服器和程式之間交換資料的格式是使用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623753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 Object Notion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為全稱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讀音為「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，本身即為一種常用的資料格式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用於程式之間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伺服器之間、伺服器和客戶端之間，客戶端之間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的資料交換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有些網站會準備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資料格式專門給網路爬蟲使用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也可做為平常資料儲存的格式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195582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應用範例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最常用用在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網頁程式從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端傳送資料給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典型範例就是透過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方式交換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動態更新頁面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使用者點選了線上產品縮圖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方式將產品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傳送給伺服器端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，將產品資料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(ex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編碼成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資料，並且回傳給瀏覽器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資料，將其解碼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(decode)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並且將資料顯示在網頁上</a:t>
            </a:r>
          </a:p>
        </p:txBody>
      </p:sp>
    </p:spTree>
    <p:extLst>
      <p:ext uri="{BB962C8B-B14F-4D97-AF65-F5344CB8AC3E}">
        <p14:creationId xmlns:p14="http://schemas.microsoft.com/office/powerpoint/2010/main" val="39794544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55CC84-4E5B-B7FC-9DA7-4535DFEA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800"/>
            <a:ext cx="6378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505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2BF193-BA8F-083E-220E-9CA14765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047875"/>
            <a:ext cx="40862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38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網站在什麼地方？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13711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7C963F-2997-F4CF-AF2F-351038FE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14512"/>
            <a:ext cx="487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34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0A2DE47-0DF9-A090-D11E-383D7B1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585912"/>
            <a:ext cx="3981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2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FDA9CDF-148A-67FC-2B9B-90EDCEE0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119312"/>
            <a:ext cx="377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746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521BCE-6DF2-0FEC-D98E-DD30EE70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33425"/>
            <a:ext cx="82677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166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465CCC8-37E8-CA97-DF95-80A4E614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404937"/>
            <a:ext cx="7877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430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91FA76-F477-CB7A-E44D-869AE4CA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3" y="1295400"/>
            <a:ext cx="75132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245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基本環境安裝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479873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安裝時要把環境變數加入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安裝完畢後要取消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256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檔名限制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安裝下載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安裝完之後開啟一個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 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都可以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 --version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876939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在家目錄下建立一個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 install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需要時更新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安裝一個套件，此時會順便建立一個新的虛擬環境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install requests</a:t>
            </a:r>
          </a:p>
        </p:txBody>
      </p:sp>
    </p:spTree>
    <p:extLst>
      <p:ext uri="{BB962C8B-B14F-4D97-AF65-F5344CB8AC3E}">
        <p14:creationId xmlns:p14="http://schemas.microsoft.com/office/powerpoint/2010/main" val="343968428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進入剛才的目錄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shell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--venv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import requests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exit()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1295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網站必須有一台主機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E11CDA-BA80-BF7C-FCEB-6E2902D2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55667"/>
            <a:ext cx="8229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004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Vs.code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3932191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vs.code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 code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安裝完後啟動，進入擴充套件管理員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ipkernel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安裝繁體中文語系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54156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0E4CE9-B6CA-262E-3681-7619CB3F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638175"/>
            <a:ext cx="4514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64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test.py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可以選擇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 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ctrl-f5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08842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9A6835-28BF-B701-CAD3-ADA928B7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450"/>
            <a:ext cx="8029715" cy="67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557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test.ipynb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此時會要求安裝對應的套件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ctrl-enter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可以在右上角選擇環境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09545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70E5CCE-C947-8CB1-EE7B-EADBD44E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61"/>
            <a:ext cx="9144000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32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或是有很多台主機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B46484-4E6F-46F5-926E-767AB89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11446"/>
            <a:ext cx="8077200" cy="46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678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1504</Words>
  <Application>Microsoft Office PowerPoint</Application>
  <PresentationFormat>如螢幕大小 (4:3)</PresentationFormat>
  <Paragraphs>289</Paragraphs>
  <Slides>86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4" baseType="lpstr">
      <vt:lpstr>Menlo</vt:lpstr>
      <vt:lpstr>Microsoft JhengHei</vt:lpstr>
      <vt:lpstr>Microsoft JhengHei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2023-05-10T08:02:06Z</dcterms:modified>
</cp:coreProperties>
</file>